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8991600" cy="17995900"/>
  <p:notesSz cx="6858000" cy="9144000"/>
  <p:embeddedFontLst>
    <p:embeddedFont>
      <p:font typeface="Raleway Bold" charset="1" panose="020B0803030101060003"/>
      <p:regular r:id="rId7"/>
    </p:embeddedFont>
    <p:embeddedFont>
      <p:font typeface="The Nautigal Bold" charset="1" panose="00000000000000000000"/>
      <p:regular r:id="rId8"/>
    </p:embeddedFont>
    <p:embeddedFont>
      <p:font typeface="Montserrat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86679" y="5695051"/>
            <a:ext cx="6096562" cy="4765479"/>
          </a:xfrm>
          <a:custGeom>
            <a:avLst/>
            <a:gdLst/>
            <a:ahLst/>
            <a:cxnLst/>
            <a:rect r="r" b="b" t="t" l="l"/>
            <a:pathLst>
              <a:path h="4765479" w="6096562">
                <a:moveTo>
                  <a:pt x="0" y="0"/>
                </a:moveTo>
                <a:lnTo>
                  <a:pt x="6096562" y="0"/>
                </a:lnTo>
                <a:lnTo>
                  <a:pt x="6096562" y="4765479"/>
                </a:lnTo>
                <a:lnTo>
                  <a:pt x="0" y="476547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410314" y="128674"/>
            <a:ext cx="3069445" cy="2038876"/>
          </a:xfrm>
          <a:custGeom>
            <a:avLst/>
            <a:gdLst/>
            <a:ahLst/>
            <a:cxnLst/>
            <a:rect r="r" b="b" t="t" l="l"/>
            <a:pathLst>
              <a:path h="2038876" w="3069445">
                <a:moveTo>
                  <a:pt x="0" y="0"/>
                </a:moveTo>
                <a:lnTo>
                  <a:pt x="3069445" y="0"/>
                </a:lnTo>
                <a:lnTo>
                  <a:pt x="3069445" y="2038876"/>
                </a:lnTo>
                <a:lnTo>
                  <a:pt x="0" y="20388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3228" r="0" b="-3228"/>
            </a:stretch>
          </a:blipFill>
        </p:spPr>
      </p:sp>
      <p:sp>
        <p:nvSpPr>
          <p:cNvPr name="AutoShape 4" id="4"/>
          <p:cNvSpPr/>
          <p:nvPr/>
        </p:nvSpPr>
        <p:spPr>
          <a:xfrm flipV="true">
            <a:off x="405291" y="4539129"/>
            <a:ext cx="8103446" cy="2184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flipV="true">
            <a:off x="4421027" y="3609828"/>
            <a:ext cx="29742" cy="11509435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flipH="true" flipV="true">
            <a:off x="8507825" y="4539129"/>
            <a:ext cx="44283" cy="11901042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>
            <a:off x="405291" y="5695051"/>
            <a:ext cx="8103446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8" id="8"/>
          <p:cNvSpPr/>
          <p:nvPr/>
        </p:nvSpPr>
        <p:spPr>
          <a:xfrm>
            <a:off x="405291" y="6894548"/>
            <a:ext cx="8102534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>
            <a:off x="405291" y="8077790"/>
            <a:ext cx="8124676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>
            <a:off x="405291" y="9247784"/>
            <a:ext cx="8124676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>
            <a:off x="405291" y="10460530"/>
            <a:ext cx="8124676" cy="2912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flipV="true">
            <a:off x="405291" y="11601019"/>
            <a:ext cx="8124676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V="true">
            <a:off x="405291" y="12775395"/>
            <a:ext cx="8124676" cy="2241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>
            <a:off x="405291" y="13954254"/>
            <a:ext cx="8146817" cy="252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5" id="15"/>
          <p:cNvSpPr/>
          <p:nvPr/>
        </p:nvSpPr>
        <p:spPr>
          <a:xfrm flipH="false" flipV="false" rot="0">
            <a:off x="459750" y="738462"/>
            <a:ext cx="3144214" cy="775741"/>
          </a:xfrm>
          <a:custGeom>
            <a:avLst/>
            <a:gdLst/>
            <a:ahLst/>
            <a:cxnLst/>
            <a:rect r="r" b="b" t="t" l="l"/>
            <a:pathLst>
              <a:path h="775741" w="3144214">
                <a:moveTo>
                  <a:pt x="0" y="0"/>
                </a:moveTo>
                <a:lnTo>
                  <a:pt x="3144215" y="0"/>
                </a:lnTo>
                <a:lnTo>
                  <a:pt x="3144215" y="775741"/>
                </a:lnTo>
                <a:lnTo>
                  <a:pt x="0" y="7757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6288768" y="765073"/>
            <a:ext cx="2083112" cy="760336"/>
          </a:xfrm>
          <a:custGeom>
            <a:avLst/>
            <a:gdLst/>
            <a:ahLst/>
            <a:cxnLst/>
            <a:rect r="r" b="b" t="t" l="l"/>
            <a:pathLst>
              <a:path h="760336" w="2083112">
                <a:moveTo>
                  <a:pt x="0" y="0"/>
                </a:moveTo>
                <a:lnTo>
                  <a:pt x="2083112" y="0"/>
                </a:lnTo>
                <a:lnTo>
                  <a:pt x="2083112" y="760336"/>
                </a:lnTo>
                <a:lnTo>
                  <a:pt x="0" y="76033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2310936" y="2291375"/>
            <a:ext cx="4249924" cy="7656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33"/>
              </a:lnSpc>
            </a:pPr>
            <a:r>
              <a:rPr lang="en-US" b="true" sz="2124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Kayseri </a:t>
            </a:r>
          </a:p>
          <a:p>
            <a:pPr algn="ctr">
              <a:lnSpc>
                <a:spcPts val="1933"/>
              </a:lnSpc>
            </a:pPr>
            <a:r>
              <a:rPr lang="en-US" b="true" sz="2124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II. Geleneksel Et ve Et Ürünleri </a:t>
            </a:r>
          </a:p>
          <a:p>
            <a:pPr algn="ctr">
              <a:lnSpc>
                <a:spcPts val="1933"/>
              </a:lnSpc>
            </a:pPr>
          </a:p>
        </p:txBody>
      </p:sp>
      <p:sp>
        <p:nvSpPr>
          <p:cNvPr name="TextBox 18" id="18"/>
          <p:cNvSpPr txBox="true"/>
          <p:nvPr/>
        </p:nvSpPr>
        <p:spPr>
          <a:xfrm rot="0">
            <a:off x="4981210" y="2666501"/>
            <a:ext cx="1331587" cy="5115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39"/>
              </a:lnSpc>
            </a:pPr>
            <a:r>
              <a:rPr lang="en-US" b="true" sz="3028" spc="369">
                <a:solidFill>
                  <a:srgbClr val="000000"/>
                </a:solidFill>
                <a:latin typeface="The Nautigal Bold"/>
                <a:ea typeface="The Nautigal Bold"/>
                <a:cs typeface="The Nautigal Bold"/>
                <a:sym typeface="The Nautigal Bold"/>
              </a:rPr>
              <a:t>Çalıştayı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4898253" y="3211854"/>
            <a:ext cx="1384336" cy="2186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48"/>
              </a:lnSpc>
              <a:spcBef>
                <a:spcPct val="0"/>
              </a:spcBef>
            </a:pPr>
            <a:r>
              <a:rPr lang="en-US" sz="1320" spc="132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Ekim 2025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412976" y="3969690"/>
            <a:ext cx="1704048" cy="317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05"/>
              </a:lnSpc>
            </a:pPr>
            <a:r>
              <a:rPr lang="en-US" b="true" sz="2423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Proje Adı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708836" y="3969690"/>
            <a:ext cx="1704048" cy="317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05"/>
              </a:lnSpc>
            </a:pPr>
            <a:r>
              <a:rPr lang="en-US" b="true" sz="2423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Aday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818183" y="4988917"/>
            <a:ext cx="3311933" cy="5940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05"/>
              </a:lnSpc>
            </a:pPr>
            <a:r>
              <a:rPr lang="en-US" sz="2423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Sibel Kaya Bayram</a:t>
            </a:r>
          </a:p>
          <a:p>
            <a:pPr algn="ctr">
              <a:lnSpc>
                <a:spcPts val="2205"/>
              </a:lnSpc>
            </a:pPr>
          </a:p>
        </p:txBody>
      </p:sp>
      <p:sp>
        <p:nvSpPr>
          <p:cNvPr name="TextBox 23" id="23"/>
          <p:cNvSpPr txBox="true"/>
          <p:nvPr/>
        </p:nvSpPr>
        <p:spPr>
          <a:xfrm rot="0">
            <a:off x="4576420" y="6190351"/>
            <a:ext cx="3795460" cy="5939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02"/>
              </a:lnSpc>
            </a:pPr>
            <a:r>
              <a:rPr lang="en-US" sz="2420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Doç. Dr. Gülen Yıldız Turp</a:t>
            </a:r>
          </a:p>
          <a:p>
            <a:pPr algn="ctr">
              <a:lnSpc>
                <a:spcPts val="2202"/>
              </a:lnSpc>
            </a:pPr>
          </a:p>
        </p:txBody>
      </p:sp>
      <p:sp>
        <p:nvSpPr>
          <p:cNvPr name="TextBox 24" id="24"/>
          <p:cNvSpPr txBox="true"/>
          <p:nvPr/>
        </p:nvSpPr>
        <p:spPr>
          <a:xfrm rot="0">
            <a:off x="4531005" y="7405976"/>
            <a:ext cx="3886289" cy="5289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07"/>
              </a:lnSpc>
            </a:pPr>
            <a:r>
              <a:rPr lang="en-US" sz="2206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Doç. Dr. Eda Demirok Soncu</a:t>
            </a:r>
          </a:p>
          <a:p>
            <a:pPr algn="ctr">
              <a:lnSpc>
                <a:spcPts val="2007"/>
              </a:lnSpc>
            </a:pPr>
          </a:p>
        </p:txBody>
      </p:sp>
      <p:sp>
        <p:nvSpPr>
          <p:cNvPr name="TextBox 25" id="25"/>
          <p:cNvSpPr txBox="true"/>
          <p:nvPr/>
        </p:nvSpPr>
        <p:spPr>
          <a:xfrm rot="0">
            <a:off x="4515806" y="8515940"/>
            <a:ext cx="4090110" cy="561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68"/>
              </a:lnSpc>
            </a:pPr>
            <a:r>
              <a:rPr lang="en-US" sz="1613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Gıda Yük. Müh. Eda ALAGÖZ</a:t>
            </a:r>
          </a:p>
          <a:p>
            <a:pPr algn="ctr">
              <a:lnSpc>
                <a:spcPts val="1468"/>
              </a:lnSpc>
            </a:pPr>
            <a:r>
              <a:rPr lang="en-US" sz="1613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Gıda Yük. Müh. Büşra Nur GÜNDOĞAN </a:t>
            </a:r>
          </a:p>
          <a:p>
            <a:pPr algn="ctr">
              <a:lnSpc>
                <a:spcPts val="1468"/>
              </a:lnSpc>
            </a:pPr>
          </a:p>
        </p:txBody>
      </p:sp>
      <p:sp>
        <p:nvSpPr>
          <p:cNvPr name="TextBox 26" id="26"/>
          <p:cNvSpPr txBox="true"/>
          <p:nvPr/>
        </p:nvSpPr>
        <p:spPr>
          <a:xfrm rot="0">
            <a:off x="4930325" y="9552584"/>
            <a:ext cx="3087649" cy="10209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43"/>
              </a:lnSpc>
            </a:pPr>
            <a:r>
              <a:rPr lang="en-US" sz="2339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Dr. Öğr. Üyesi Betül Karslıoğlu</a:t>
            </a:r>
          </a:p>
          <a:p>
            <a:pPr algn="ctr">
              <a:lnSpc>
                <a:spcPts val="2643"/>
              </a:lnSpc>
            </a:pPr>
          </a:p>
        </p:txBody>
      </p:sp>
      <p:sp>
        <p:nvSpPr>
          <p:cNvPr name="TextBox 27" id="27"/>
          <p:cNvSpPr txBox="true"/>
          <p:nvPr/>
        </p:nvSpPr>
        <p:spPr>
          <a:xfrm rot="0">
            <a:off x="4898253" y="10916404"/>
            <a:ext cx="3299219" cy="838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14"/>
              </a:lnSpc>
            </a:pPr>
            <a:r>
              <a:rPr lang="en-US" sz="2323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Sude Cansın Güngör</a:t>
            </a:r>
          </a:p>
          <a:p>
            <a:pPr algn="ctr">
              <a:lnSpc>
                <a:spcPts val="2114"/>
              </a:lnSpc>
            </a:pPr>
          </a:p>
          <a:p>
            <a:pPr algn="ctr">
              <a:lnSpc>
                <a:spcPts val="2114"/>
              </a:lnSpc>
            </a:pPr>
          </a:p>
        </p:txBody>
      </p:sp>
      <p:sp>
        <p:nvSpPr>
          <p:cNvPr name="TextBox 28" id="28"/>
          <p:cNvSpPr txBox="true"/>
          <p:nvPr/>
        </p:nvSpPr>
        <p:spPr>
          <a:xfrm rot="0">
            <a:off x="5424849" y="12097340"/>
            <a:ext cx="2098601" cy="5940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05"/>
              </a:lnSpc>
            </a:pPr>
            <a:r>
              <a:rPr lang="en-US" sz="2423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Murat Yanat</a:t>
            </a:r>
          </a:p>
          <a:p>
            <a:pPr algn="ctr">
              <a:lnSpc>
                <a:spcPts val="2205"/>
              </a:lnSpc>
            </a:pPr>
          </a:p>
        </p:txBody>
      </p:sp>
      <p:sp>
        <p:nvSpPr>
          <p:cNvPr name="TextBox 29" id="29"/>
          <p:cNvSpPr txBox="true"/>
          <p:nvPr/>
        </p:nvSpPr>
        <p:spPr>
          <a:xfrm rot="0">
            <a:off x="4703831" y="13263412"/>
            <a:ext cx="3540639" cy="4934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6"/>
              </a:lnSpc>
            </a:pPr>
            <a:r>
              <a:rPr lang="en-US" sz="2007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Ahsen Nur Turan - Beril Çakır</a:t>
            </a:r>
          </a:p>
          <a:p>
            <a:pPr algn="ctr">
              <a:lnSpc>
                <a:spcPts val="1826"/>
              </a:lnSpc>
            </a:pPr>
          </a:p>
        </p:txBody>
      </p:sp>
      <p:sp>
        <p:nvSpPr>
          <p:cNvPr name="TextBox 30" id="30"/>
          <p:cNvSpPr txBox="true"/>
          <p:nvPr/>
        </p:nvSpPr>
        <p:spPr>
          <a:xfrm rot="0">
            <a:off x="4734960" y="14449554"/>
            <a:ext cx="3516362" cy="5710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7"/>
              </a:lnSpc>
            </a:pPr>
            <a:r>
              <a:rPr lang="en-US" sz="2316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Doç. Dr. Elif Aykın Dinçer</a:t>
            </a:r>
          </a:p>
          <a:p>
            <a:pPr algn="ctr">
              <a:lnSpc>
                <a:spcPts val="2107"/>
              </a:lnSpc>
            </a:pPr>
          </a:p>
        </p:txBody>
      </p:sp>
      <p:sp>
        <p:nvSpPr>
          <p:cNvPr name="TextBox 31" id="31"/>
          <p:cNvSpPr txBox="true"/>
          <p:nvPr/>
        </p:nvSpPr>
        <p:spPr>
          <a:xfrm rot="0">
            <a:off x="654493" y="4689271"/>
            <a:ext cx="3312886" cy="1110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63"/>
              </a:lnSpc>
            </a:pPr>
            <a:r>
              <a:rPr lang="en-US" sz="1632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Liyofilizasyon Yöntemi Uygulanarak Tavuk Etinden Atıştırmalık Ürün Geliştirilmesi ve Raf Ömrünün İncelenmesi </a:t>
            </a:r>
          </a:p>
          <a:p>
            <a:pPr algn="ctr">
              <a:lnSpc>
                <a:spcPts val="1763"/>
              </a:lnSpc>
            </a:pPr>
          </a:p>
        </p:txBody>
      </p:sp>
      <p:sp>
        <p:nvSpPr>
          <p:cNvPr name="TextBox 32" id="32"/>
          <p:cNvSpPr txBox="true"/>
          <p:nvPr/>
        </p:nvSpPr>
        <p:spPr>
          <a:xfrm rot="0">
            <a:off x="461164" y="7083210"/>
            <a:ext cx="3903989" cy="10766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15"/>
              </a:lnSpc>
            </a:pPr>
            <a:r>
              <a:rPr lang="en-US" sz="1518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Sucukta Yüzey Küflenmesinin Kontrolünde Uçucu Yağ ile Zenginleştirilmiş Kitosan Kaplama Kullanımı</a:t>
            </a:r>
          </a:p>
          <a:p>
            <a:pPr algn="ctr">
              <a:lnSpc>
                <a:spcPts val="1715"/>
              </a:lnSpc>
            </a:pPr>
          </a:p>
        </p:txBody>
      </p:sp>
      <p:sp>
        <p:nvSpPr>
          <p:cNvPr name="TextBox 33" id="33"/>
          <p:cNvSpPr txBox="true"/>
          <p:nvPr/>
        </p:nvSpPr>
        <p:spPr>
          <a:xfrm rot="0">
            <a:off x="587637" y="8359378"/>
            <a:ext cx="3651043" cy="9695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80"/>
              </a:lnSpc>
            </a:pPr>
            <a:r>
              <a:rPr lang="en-US" sz="1679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Sürdürülebilir Protein Kaynakları ile Sağlıklı ve Temiz Etiketli Et Cipsi Geliştirilmesi</a:t>
            </a:r>
          </a:p>
          <a:p>
            <a:pPr algn="ctr">
              <a:lnSpc>
                <a:spcPts val="1880"/>
              </a:lnSpc>
            </a:pPr>
          </a:p>
        </p:txBody>
      </p:sp>
      <p:sp>
        <p:nvSpPr>
          <p:cNvPr name="TextBox 34" id="34"/>
          <p:cNvSpPr txBox="true"/>
          <p:nvPr/>
        </p:nvSpPr>
        <p:spPr>
          <a:xfrm rot="0">
            <a:off x="710853" y="9403498"/>
            <a:ext cx="3436810" cy="12056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13"/>
              </a:lnSpc>
            </a:pPr>
            <a:r>
              <a:rPr lang="en-US" sz="1568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İyonik Jelasyon Yöntemiyle Havyar Benzeri Tavuk Suyu Hidrojel Boncuklarının Üretimi ve Kalite Parametrelerinin Belirlenmesi</a:t>
            </a:r>
          </a:p>
          <a:p>
            <a:pPr algn="ctr">
              <a:lnSpc>
                <a:spcPts val="1913"/>
              </a:lnSpc>
            </a:pPr>
          </a:p>
        </p:txBody>
      </p:sp>
      <p:sp>
        <p:nvSpPr>
          <p:cNvPr name="TextBox 35" id="35"/>
          <p:cNvSpPr txBox="true"/>
          <p:nvPr/>
        </p:nvSpPr>
        <p:spPr>
          <a:xfrm rot="0">
            <a:off x="591345" y="10723488"/>
            <a:ext cx="3647336" cy="9238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48"/>
              </a:lnSpc>
            </a:pPr>
            <a:r>
              <a:rPr lang="en-US" b="true" sz="1727" spc="51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Sebze Atıklarından Etin Tazeliğini İzleyen Sürdürülebilir Akıllı Film Tasarımı</a:t>
            </a:r>
          </a:p>
          <a:p>
            <a:pPr algn="ctr">
              <a:lnSpc>
                <a:spcPts val="1848"/>
              </a:lnSpc>
            </a:pPr>
          </a:p>
        </p:txBody>
      </p:sp>
      <p:sp>
        <p:nvSpPr>
          <p:cNvPr name="TextBox 36" id="36"/>
          <p:cNvSpPr txBox="true"/>
          <p:nvPr/>
        </p:nvSpPr>
        <p:spPr>
          <a:xfrm rot="0">
            <a:off x="591345" y="11917102"/>
            <a:ext cx="3773809" cy="8582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3"/>
              </a:lnSpc>
            </a:pPr>
            <a:r>
              <a:rPr lang="en-US" sz="1838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SafePack - Et Ürünleri İçin Akıllı ve Biyobozunur Akıllı Ambalaj Geliştirilmesi</a:t>
            </a:r>
          </a:p>
          <a:p>
            <a:pPr algn="ctr">
              <a:lnSpc>
                <a:spcPts val="1673"/>
              </a:lnSpc>
            </a:pPr>
          </a:p>
        </p:txBody>
      </p:sp>
      <p:sp>
        <p:nvSpPr>
          <p:cNvPr name="TextBox 37" id="37"/>
          <p:cNvSpPr txBox="true"/>
          <p:nvPr/>
        </p:nvSpPr>
        <p:spPr>
          <a:xfrm rot="0">
            <a:off x="473467" y="13063387"/>
            <a:ext cx="3911583" cy="8933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26"/>
              </a:lnSpc>
            </a:pPr>
            <a:r>
              <a:rPr lang="en-US" sz="1488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Sığır Eti Yan Ürünlerinden Elde Edilen Protein Hidrolizatları ile Zenginleştirilmiş Atıştırmalık Tahıl İçerikli Bar Uygulaması</a:t>
            </a:r>
          </a:p>
          <a:p>
            <a:pPr algn="ctr">
              <a:lnSpc>
                <a:spcPts val="1726"/>
              </a:lnSpc>
            </a:pPr>
          </a:p>
        </p:txBody>
      </p:sp>
      <p:sp>
        <p:nvSpPr>
          <p:cNvPr name="TextBox 38" id="38"/>
          <p:cNvSpPr txBox="true"/>
          <p:nvPr/>
        </p:nvSpPr>
        <p:spPr>
          <a:xfrm rot="0">
            <a:off x="561398" y="14297154"/>
            <a:ext cx="3555404" cy="680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44"/>
              </a:lnSpc>
            </a:pPr>
            <a:r>
              <a:rPr lang="en-US" sz="1916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Derio: Tavuk Derisinin Atıştırmalık Cips Formunda Değerlendirilmesi</a:t>
            </a:r>
          </a:p>
        </p:txBody>
      </p:sp>
      <p:sp>
        <p:nvSpPr>
          <p:cNvPr name="AutoShape 39" id="39"/>
          <p:cNvSpPr/>
          <p:nvPr/>
        </p:nvSpPr>
        <p:spPr>
          <a:xfrm>
            <a:off x="405291" y="15119263"/>
            <a:ext cx="8146817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0" id="40"/>
          <p:cNvSpPr/>
          <p:nvPr/>
        </p:nvSpPr>
        <p:spPr>
          <a:xfrm flipV="true">
            <a:off x="394085" y="3621045"/>
            <a:ext cx="8114652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1" id="41"/>
          <p:cNvSpPr/>
          <p:nvPr/>
        </p:nvSpPr>
        <p:spPr>
          <a:xfrm flipV="true">
            <a:off x="394085" y="4550370"/>
            <a:ext cx="1681" cy="11889836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2" id="42"/>
          <p:cNvSpPr/>
          <p:nvPr/>
        </p:nvSpPr>
        <p:spPr>
          <a:xfrm>
            <a:off x="394085" y="16440206"/>
            <a:ext cx="8158023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3" id="43"/>
          <p:cNvSpPr/>
          <p:nvPr/>
        </p:nvSpPr>
        <p:spPr>
          <a:xfrm flipH="true" flipV="true">
            <a:off x="4421027" y="15130469"/>
            <a:ext cx="0" cy="1309737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4" id="44"/>
          <p:cNvSpPr txBox="true"/>
          <p:nvPr/>
        </p:nvSpPr>
        <p:spPr>
          <a:xfrm rot="0">
            <a:off x="503841" y="15441918"/>
            <a:ext cx="3861313" cy="73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48"/>
              </a:lnSpc>
            </a:pPr>
            <a:r>
              <a:rPr lang="en-US" sz="1391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Fonksiyonel Ciğer Ürünü Geliştirilmesi: Yulaf ve Beyaz Çay Ekstraktı ile Zenginleştirilmiş Pate Formülasyonu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4515806" y="15728863"/>
            <a:ext cx="3931638" cy="2020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62"/>
              </a:lnSpc>
            </a:pPr>
            <a:r>
              <a:rPr lang="en-US" sz="1607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Gözde Nur Bağlamış - Çiğdem Ülker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61398" y="5851018"/>
            <a:ext cx="3859630" cy="9476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27"/>
              </a:lnSpc>
            </a:pPr>
            <a:r>
              <a:rPr lang="en-US" sz="1231" b="true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Mikroalg (Spirulina platensis) İlavesiyle Kaplamalı Dana Köftelerde Kanserojenik Polisiklik Aromatik Hidrokarbon Bileşiklerinin Oluşumunun Önlenmesi ve Ürün Özelliklerinin Geliştirilmesi</a:t>
            </a:r>
          </a:p>
          <a:p>
            <a:pPr algn="ctr">
              <a:lnSpc>
                <a:spcPts val="1527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DAG1wmSTswM</dc:identifier>
  <dcterms:modified xsi:type="dcterms:W3CDTF">2011-08-01T06:04:30Z</dcterms:modified>
  <cp:revision>1</cp:revision>
  <dc:title>Çalıştay Değerlendirme Formu</dc:title>
</cp:coreProperties>
</file>